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6" r:id="rId2"/>
    <p:sldMasterId id="2147483686" r:id="rId3"/>
  </p:sldMasterIdLst>
  <p:handoutMasterIdLst>
    <p:handoutMasterId r:id="rId10"/>
  </p:handoutMasterIdLst>
  <p:sldIdLst>
    <p:sldId id="256" r:id="rId4"/>
    <p:sldId id="268" r:id="rId5"/>
    <p:sldId id="281" r:id="rId6"/>
    <p:sldId id="283" r:id="rId7"/>
    <p:sldId id="285" r:id="rId8"/>
    <p:sldId id="262" r:id="rId9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B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Средний стиль 2 —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6" d="100"/>
          <a:sy n="106" d="100"/>
        </p:scale>
        <p:origin x="126" y="22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A274AD-4A20-4FFB-B67C-03675EFE326F}" type="datetimeFigureOut">
              <a:rPr lang="en-US" smtClean="0"/>
              <a:t>05-Feb-16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123393-F5DF-44A5-B544-69D2B9E30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964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 baseline="0"/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1963226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5" y="5247834"/>
            <a:ext cx="3034145" cy="1130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1019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/>
          </a:p>
        </p:txBody>
      </p:sp>
    </p:spTree>
    <p:extLst>
      <p:ext uri="{BB962C8B-B14F-4D97-AF65-F5344CB8AC3E}">
        <p14:creationId xmlns:p14="http://schemas.microsoft.com/office/powerpoint/2010/main" val="26685392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 contacts 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/>
          <p:cNvSpPr/>
          <p:nvPr userDrawn="1"/>
        </p:nvSpPr>
        <p:spPr>
          <a:xfrm>
            <a:off x="263531" y="4834657"/>
            <a:ext cx="11664951" cy="176300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uk-UA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1268731" y="5001133"/>
            <a:ext cx="9842447" cy="1596527"/>
          </a:xfrm>
          <a:prstGeom prst="rect">
            <a:avLst/>
          </a:prstGeom>
          <a:noFill/>
        </p:spPr>
        <p:txBody>
          <a:bodyPr wrap="square" numCol="4" spcCol="144000" rtlCol="0">
            <a:spAutoFit/>
          </a:bodyPr>
          <a:lstStyle/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USA HQ</a:t>
            </a:r>
            <a:b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Toll Free: 866-687-3588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+1-512-516-8880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Ukraine HQ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+380-32-240-9090</a:t>
            </a:r>
          </a:p>
          <a:p>
            <a:pPr rtl="0">
              <a:spcAft>
                <a:spcPts val="1200"/>
              </a:spcAft>
            </a:pPr>
            <a:endParaRPr lang="en-US" sz="1000" b="0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Bulgaria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</a:t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+359-2-902-3760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Germany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+49-69-2602-5857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Netherlands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+31-20-262-33-23 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Poland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+48-71-382-2800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UK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Tel: +44-207-544-8414 </a:t>
            </a: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endParaRPr lang="en-US" sz="1000" b="1" i="0" u="none" strike="noStrike" kern="1200" baseline="0" dirty="0" smtClean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EMAIL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info@softserveinc.com</a:t>
            </a:r>
          </a:p>
          <a:p>
            <a:pPr rtl="0">
              <a:spcAft>
                <a:spcPts val="1200"/>
              </a:spcAft>
            </a:pPr>
            <a:r>
              <a:rPr lang="en-US" sz="1000" b="1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WEBSITE:</a:t>
            </a: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/>
            </a:r>
            <a:b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</a:br>
            <a:r>
              <a:rPr lang="en-US" sz="1000" b="0" i="0" u="none" strike="noStrike" kern="1200" baseline="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www.softserveinc.com</a:t>
            </a:r>
            <a:endParaRPr lang="uk-UA" sz="1000" baseline="0" dirty="0">
              <a:solidFill>
                <a:schemeClr val="bg1"/>
              </a:solidFill>
            </a:endParaRPr>
          </a:p>
        </p:txBody>
      </p:sp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1268727" y="2132233"/>
            <a:ext cx="9883536" cy="1325563"/>
          </a:xfrm>
        </p:spPr>
        <p:txBody>
          <a:bodyPr>
            <a:normAutofit/>
          </a:bodyPr>
          <a:lstStyle>
            <a:lvl1pPr>
              <a:defRPr sz="3500"/>
            </a:lvl1pPr>
          </a:lstStyle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55340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11521152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4" y="1233488"/>
            <a:ext cx="11521153" cy="4391025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baseline="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32410520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1233488"/>
            <a:ext cx="11514429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2266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1233488"/>
            <a:ext cx="11514427" cy="4391025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43778"/>
            <a:ext cx="11512840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990866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1464898"/>
            <a:ext cx="4760669" cy="415961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5999" cy="6858000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343778"/>
            <a:ext cx="476066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045270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15635" y="1233488"/>
            <a:ext cx="4686813" cy="4391025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260350"/>
            <a:ext cx="5688019" cy="5364163"/>
          </a:xfrm>
        </p:spPr>
        <p:txBody>
          <a:bodyPr/>
          <a:lstStyle/>
          <a:p>
            <a:endParaRPr lang="uk-UA"/>
          </a:p>
        </p:txBody>
      </p:sp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335614"/>
            <a:ext cx="4686814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492574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Рисунок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uk-UA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6118" y="5848096"/>
            <a:ext cx="10515600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1360010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11"/>
          <p:cNvSpPr>
            <a:spLocks noGrp="1"/>
          </p:cNvSpPr>
          <p:nvPr>
            <p:ph type="pic" sz="quarter" idx="10"/>
          </p:nvPr>
        </p:nvSpPr>
        <p:spPr>
          <a:xfrm>
            <a:off x="263530" y="1233488"/>
            <a:ext cx="11664391" cy="5364162"/>
          </a:xfrm>
        </p:spPr>
        <p:txBody>
          <a:bodyPr/>
          <a:lstStyle/>
          <a:p>
            <a:endParaRPr lang="uk-UA" dirty="0"/>
          </a:p>
        </p:txBody>
      </p:sp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5" y="4741589"/>
            <a:ext cx="8969433" cy="454573"/>
          </a:xfrm>
        </p:spPr>
        <p:txBody>
          <a:bodyPr>
            <a:noAutofit/>
          </a:bodyPr>
          <a:lstStyle>
            <a:lvl1pPr marL="0" marR="0" indent="0" algn="l" defTabSz="914332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5434552"/>
            <a:ext cx="10741340" cy="924707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 65pt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94339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5" y="1233488"/>
            <a:ext cx="11686056" cy="5364162"/>
          </a:xfrm>
          <a:prstGeom prst="rect">
            <a:avLst/>
          </a:prstGeom>
        </p:spPr>
      </p:pic>
      <p:sp>
        <p:nvSpPr>
          <p:cNvPr id="8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1188726" y="1972753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/>
                </a:solidFill>
              </a:defRPr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30pt</a:t>
            </a:r>
            <a:endParaRPr lang="uk-UA" dirty="0"/>
          </a:p>
        </p:txBody>
      </p:sp>
      <p:sp>
        <p:nvSpPr>
          <p:cNvPr id="6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1188723" y="2701639"/>
            <a:ext cx="7631084" cy="1731039"/>
          </a:xfrm>
        </p:spPr>
        <p:txBody>
          <a:bodyPr anchor="b">
            <a:normAutofit/>
          </a:bodyPr>
          <a:lstStyle>
            <a:lvl1pPr marL="0" indent="0"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add title</a:t>
            </a:r>
            <a:br>
              <a:rPr lang="en-US" dirty="0" smtClean="0"/>
            </a:br>
            <a:r>
              <a:rPr lang="en-US" dirty="0" smtClean="0"/>
              <a:t>65 </a:t>
            </a:r>
            <a:r>
              <a:rPr lang="en-US" dirty="0" err="1" smtClean="0"/>
              <a:t>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617196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исунок 7"/>
          <p:cNvSpPr>
            <a:spLocks noGrp="1"/>
          </p:cNvSpPr>
          <p:nvPr>
            <p:ph type="pic" sz="quarter" idx="10"/>
          </p:nvPr>
        </p:nvSpPr>
        <p:spPr>
          <a:xfrm>
            <a:off x="263531" y="1233498"/>
            <a:ext cx="11664951" cy="4364007"/>
          </a:xfrm>
        </p:spPr>
        <p:txBody>
          <a:bodyPr/>
          <a:lstStyle/>
          <a:p>
            <a:endParaRPr lang="uk-UA"/>
          </a:p>
        </p:txBody>
      </p:sp>
      <p:sp>
        <p:nvSpPr>
          <p:cNvPr id="9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263532" y="5851565"/>
            <a:ext cx="8969433" cy="454573"/>
          </a:xfrm>
        </p:spPr>
        <p:txBody>
          <a:bodyPr>
            <a:noAutofit/>
          </a:bodyPr>
          <a:lstStyle>
            <a:lvl1pPr marL="0" indent="0" algn="l">
              <a:buNone/>
              <a:defRPr sz="3500"/>
            </a:lvl1pPr>
            <a:lvl2pPr marL="457167" indent="0" algn="ctr">
              <a:buNone/>
              <a:defRPr sz="2000"/>
            </a:lvl2pPr>
            <a:lvl3pPr marL="914332" indent="0" algn="ctr">
              <a:buNone/>
              <a:defRPr sz="1800"/>
            </a:lvl3pPr>
            <a:lvl4pPr marL="1371498" indent="0" algn="ctr">
              <a:buNone/>
              <a:defRPr sz="1600"/>
            </a:lvl4pPr>
            <a:lvl5pPr marL="1828664" indent="0" algn="ctr">
              <a:buNone/>
              <a:defRPr sz="1600"/>
            </a:lvl5pPr>
            <a:lvl6pPr marL="2285830" indent="0" algn="ctr">
              <a:buNone/>
              <a:defRPr sz="1600"/>
            </a:lvl6pPr>
            <a:lvl7pPr marL="2742994" indent="0" algn="ctr">
              <a:buNone/>
              <a:defRPr sz="1600"/>
            </a:lvl7pPr>
            <a:lvl8pPr marL="3200160" indent="0" algn="ctr">
              <a:buNone/>
              <a:defRPr sz="1600"/>
            </a:lvl8pPr>
            <a:lvl9pPr marL="3657327" indent="0" algn="ctr">
              <a:buNone/>
              <a:defRPr sz="1600"/>
            </a:lvl9pPr>
          </a:lstStyle>
          <a:p>
            <a:r>
              <a:rPr lang="en-US" dirty="0" smtClean="0"/>
              <a:t>Click to add subtitle 35pt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872362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1136063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07325" y="2033697"/>
            <a:ext cx="11521152" cy="4563953"/>
          </a:xfrm>
        </p:spPr>
        <p:txBody>
          <a:bodyPr/>
          <a:lstStyle>
            <a:lvl1pPr marL="228584" indent="-228584">
              <a:buClr>
                <a:schemeClr val="accent4"/>
              </a:buClr>
              <a:buFont typeface="Tahoma" panose="020B0604030504040204" pitchFamily="34" charset="0"/>
              <a:buChar char="•"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7606824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52327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5636" y="2033697"/>
            <a:ext cx="11514427" cy="4563953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</p:spTree>
    <p:extLst>
      <p:ext uri="{BB962C8B-B14F-4D97-AF65-F5344CB8AC3E}">
        <p14:creationId xmlns:p14="http://schemas.microsoft.com/office/powerpoint/2010/main" val="1287469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5636" y="1233488"/>
            <a:ext cx="11342599" cy="525970"/>
          </a:xfrm>
        </p:spPr>
        <p:txBody>
          <a:bodyPr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аблица 2"/>
          <p:cNvSpPr>
            <a:spLocks noGrp="1"/>
          </p:cNvSpPr>
          <p:nvPr>
            <p:ph type="tbl" sz="quarter" idx="10"/>
          </p:nvPr>
        </p:nvSpPr>
        <p:spPr>
          <a:xfrm>
            <a:off x="415636" y="2052638"/>
            <a:ext cx="11514427" cy="4545012"/>
          </a:xfrm>
        </p:spPr>
        <p:txBody>
          <a:bodyPr/>
          <a:lstStyle/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40432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5" y="1220067"/>
            <a:ext cx="563514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5" y="2221356"/>
            <a:ext cx="5544213" cy="4376293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9" name="Рисунок 8"/>
          <p:cNvSpPr>
            <a:spLocks noGrp="1"/>
          </p:cNvSpPr>
          <p:nvPr>
            <p:ph type="pic" sz="quarter" idx="10"/>
          </p:nvPr>
        </p:nvSpPr>
        <p:spPr>
          <a:xfrm>
            <a:off x="6240463" y="1233488"/>
            <a:ext cx="5688013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702040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diagra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07324" y="1233488"/>
            <a:ext cx="5544216" cy="637162"/>
          </a:xfrm>
        </p:spPr>
        <p:txBody>
          <a:bodyPr anchor="b">
            <a:noAutofit/>
          </a:bodyPr>
          <a:lstStyle>
            <a:lvl1pPr marL="0" indent="0">
              <a:defRPr sz="3500"/>
            </a:lvl1pPr>
          </a:lstStyle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 hasCustomPrompt="1"/>
          </p:nvPr>
        </p:nvSpPr>
        <p:spPr>
          <a:xfrm>
            <a:off x="407324" y="2206590"/>
            <a:ext cx="5544215" cy="4384606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167" indent="0">
              <a:buNone/>
              <a:defRPr sz="1400"/>
            </a:lvl2pPr>
            <a:lvl3pPr marL="914332" indent="0">
              <a:buNone/>
              <a:defRPr sz="1200"/>
            </a:lvl3pPr>
            <a:lvl4pPr marL="1371498" indent="0">
              <a:buNone/>
              <a:defRPr sz="1000"/>
            </a:lvl4pPr>
            <a:lvl5pPr marL="1828664" indent="0">
              <a:buNone/>
              <a:defRPr sz="1000"/>
            </a:lvl5pPr>
            <a:lvl6pPr marL="2285830" indent="0">
              <a:buNone/>
              <a:defRPr sz="1000"/>
            </a:lvl6pPr>
            <a:lvl7pPr marL="2742994" indent="0">
              <a:buNone/>
              <a:defRPr sz="1000"/>
            </a:lvl7pPr>
            <a:lvl8pPr marL="3200160" indent="0">
              <a:buNone/>
              <a:defRPr sz="1000"/>
            </a:lvl8pPr>
            <a:lvl9pPr marL="3657327" indent="0">
              <a:buNone/>
              <a:defRPr sz="1000"/>
            </a:lvl9pPr>
          </a:lstStyle>
          <a:p>
            <a:pPr lvl="0"/>
            <a:r>
              <a:rPr lang="en-US" dirty="0" smtClean="0"/>
              <a:t>Click to add text</a:t>
            </a:r>
            <a:endParaRPr lang="ru-RU" dirty="0" smtClean="0"/>
          </a:p>
        </p:txBody>
      </p:sp>
      <p:sp>
        <p:nvSpPr>
          <p:cNvPr id="7" name="Диаграмма 6"/>
          <p:cNvSpPr>
            <a:spLocks noGrp="1"/>
          </p:cNvSpPr>
          <p:nvPr>
            <p:ph type="chart" sz="quarter" idx="10"/>
          </p:nvPr>
        </p:nvSpPr>
        <p:spPr>
          <a:xfrm>
            <a:off x="6240463" y="1233488"/>
            <a:ext cx="5688019" cy="5364162"/>
          </a:xfrm>
        </p:spPr>
        <p:txBody>
          <a:bodyPr/>
          <a:lstStyle/>
          <a:p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65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15636" y="1233488"/>
            <a:ext cx="11331632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15636" y="2263103"/>
            <a:ext cx="113316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 level</a:t>
            </a:r>
            <a:endParaRPr lang="uk-UA" dirty="0"/>
          </a:p>
        </p:txBody>
      </p:sp>
      <p:pic>
        <p:nvPicPr>
          <p:cNvPr id="11" name="Рисунок 10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27" y="260350"/>
            <a:ext cx="11661648" cy="694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2" r:id="rId3"/>
    <p:sldLayoutId id="2147483651" r:id="rId4"/>
    <p:sldLayoutId id="2147483654" r:id="rId5"/>
    <p:sldLayoutId id="2147483675" r:id="rId6"/>
    <p:sldLayoutId id="2147483655" r:id="rId7"/>
    <p:sldLayoutId id="2147483656" r:id="rId8"/>
    <p:sldLayoutId id="2147483674" r:id="rId9"/>
    <p:sldLayoutId id="2147483658" r:id="rId10"/>
    <p:sldLayoutId id="2147483673" r:id="rId11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6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pos="3749">
          <p15:clr>
            <a:srgbClr val="F26B43"/>
          </p15:clr>
        </p15:guide>
        <p15:guide id="9" pos="393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07325" y="131308"/>
            <a:ext cx="11339944" cy="9177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07325" y="1160923"/>
            <a:ext cx="11339944" cy="33614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add text</a:t>
            </a:r>
            <a:endParaRPr lang="ru-RU" dirty="0" smtClean="0"/>
          </a:p>
          <a:p>
            <a:pPr lvl="1"/>
            <a:r>
              <a:rPr lang="en-US" dirty="0" smtClean="0"/>
              <a:t>Second level</a:t>
            </a:r>
            <a:endParaRPr lang="ru-RU" dirty="0" smtClean="0"/>
          </a:p>
          <a:p>
            <a:pPr lvl="2"/>
            <a:r>
              <a:rPr lang="en-US" dirty="0" smtClean="0"/>
              <a:t>Third level</a:t>
            </a:r>
            <a:endParaRPr lang="ru-RU" dirty="0" smtClean="0"/>
          </a:p>
          <a:p>
            <a:pPr lvl="3"/>
            <a:r>
              <a:rPr lang="en-US" dirty="0" smtClean="0"/>
              <a:t>Fourth level</a:t>
            </a:r>
            <a:endParaRPr lang="ru-RU" dirty="0" smtClean="0"/>
          </a:p>
          <a:p>
            <a:pPr lvl="4"/>
            <a:r>
              <a:rPr lang="en-US" dirty="0" smtClean="0"/>
              <a:t>Fifth</a:t>
            </a:r>
            <a:r>
              <a:rPr lang="ru-RU" dirty="0" smtClean="0"/>
              <a:t> </a:t>
            </a:r>
            <a:r>
              <a:rPr lang="en-US" dirty="0" smtClean="0"/>
              <a:t>level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3" y="5924555"/>
            <a:ext cx="3264415" cy="69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16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</p:sldLayoutIdLst>
  <p:timing>
    <p:tnLst>
      <p:par>
        <p:cTn id="1" dur="indefinite" restart="never" nodeType="tmRoot"/>
      </p:par>
    </p:tnLst>
  </p:timing>
  <p:txStyles>
    <p:titleStyle>
      <a:lvl1pPr marL="0" indent="0"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0" orient="horz" pos="3725" userDrawn="1">
          <p15:clr>
            <a:srgbClr val="F26B43"/>
          </p15:clr>
        </p15:guide>
        <p15:guide id="8" orient="horz" pos="3543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3931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265113" y="5624513"/>
            <a:ext cx="11664950" cy="990455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415637" y="365125"/>
            <a:ext cx="109381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3377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iming>
    <p:tnLst>
      <p:par>
        <p:cTn id="1" dur="indefinite" restart="never" nodeType="tmRoot"/>
      </p:par>
    </p:tnLst>
  </p:timing>
  <p:txStyles>
    <p:titleStyle>
      <a:lvl1pPr algn="l" defTabSz="914332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4" indent="-228584" algn="l" defTabSz="91433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1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8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47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12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78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44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10" indent="-228584" algn="l" defTabSz="91433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2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98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6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3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94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60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27" algn="l" defTabSz="91433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67">
          <p15:clr>
            <a:srgbClr val="F26B43"/>
          </p15:clr>
        </p15:guide>
        <p15:guide id="2" pos="7515">
          <p15:clr>
            <a:srgbClr val="F26B43"/>
          </p15:clr>
        </p15:guide>
        <p15:guide id="3" orient="horz" pos="4156">
          <p15:clr>
            <a:srgbClr val="F26B43"/>
          </p15:clr>
        </p15:guide>
        <p15:guide id="4" orient="horz" pos="164">
          <p15:clr>
            <a:srgbClr val="F26B43"/>
          </p15:clr>
        </p15:guide>
        <p15:guide id="5" pos="847">
          <p15:clr>
            <a:srgbClr val="F26B43"/>
          </p15:clr>
        </p15:guide>
        <p15:guide id="6" orient="horz" pos="777">
          <p15:clr>
            <a:srgbClr val="F26B43"/>
          </p15:clr>
        </p15:guide>
        <p15:guide id="7" orient="horz" pos="595">
          <p15:clr>
            <a:srgbClr val="F26B43"/>
          </p15:clr>
        </p15:guide>
        <p15:guide id="8" orient="horz" pos="3748" userDrawn="1">
          <p15:clr>
            <a:srgbClr val="F26B43"/>
          </p15:clr>
        </p15:guide>
        <p15:guide id="9" orient="horz" pos="35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243046" y="1030791"/>
            <a:ext cx="10057413" cy="17310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Leader – Employee Problem</a:t>
            </a:r>
            <a:endParaRPr lang="uk-UA" dirty="0"/>
          </a:p>
        </p:txBody>
      </p:sp>
      <p:sp>
        <p:nvSpPr>
          <p:cNvPr id="5" name="Подзаголовок 4"/>
          <p:cNvSpPr>
            <a:spLocks noGrp="1"/>
          </p:cNvSpPr>
          <p:nvPr>
            <p:ph type="subTitle" idx="1"/>
          </p:nvPr>
        </p:nvSpPr>
        <p:spPr>
          <a:xfrm>
            <a:off x="1333580" y="3052321"/>
            <a:ext cx="8969433" cy="625213"/>
          </a:xfrm>
        </p:spPr>
        <p:txBody>
          <a:bodyPr/>
          <a:lstStyle/>
          <a:p>
            <a:r>
              <a:rPr lang="en-US" dirty="0" smtClean="0"/>
              <a:t>Finding the Leader</a:t>
            </a:r>
            <a:endParaRPr lang="uk-UA" dirty="0"/>
          </a:p>
        </p:txBody>
      </p:sp>
      <p:sp>
        <p:nvSpPr>
          <p:cNvPr id="3" name="TextBox 2"/>
          <p:cNvSpPr txBox="1"/>
          <p:nvPr/>
        </p:nvSpPr>
        <p:spPr>
          <a:xfrm>
            <a:off x="1243046" y="4272246"/>
            <a:ext cx="1846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Nikolay Dimitrov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5144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</a:t>
            </a:r>
            <a:r>
              <a:rPr lang="en-US" dirty="0"/>
              <a:t>m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Task: Write a program which finds the direct leader of two employees</a:t>
            </a:r>
          </a:p>
          <a:p>
            <a:r>
              <a:rPr lang="en-US" dirty="0" smtClean="0"/>
              <a:t>Input data: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First line: first employee ’s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US" dirty="0" smtClean="0"/>
              <a:t>econd </a:t>
            </a:r>
            <a:r>
              <a:rPr lang="en-US" dirty="0"/>
              <a:t>line: </a:t>
            </a:r>
            <a:r>
              <a:rPr lang="en-US" dirty="0" smtClean="0"/>
              <a:t>second employee </a:t>
            </a:r>
            <a:r>
              <a:rPr lang="en-US" dirty="0"/>
              <a:t>’s </a:t>
            </a:r>
            <a:r>
              <a:rPr lang="en-US" dirty="0" smtClean="0"/>
              <a:t>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Third line: hierarchical pairs leader-employee</a:t>
            </a:r>
          </a:p>
          <a:p>
            <a:r>
              <a:rPr lang="en-US" dirty="0" smtClean="0"/>
              <a:t>Conditions: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US" dirty="0" smtClean="0"/>
              <a:t>ach leader has up to two employees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US" dirty="0" smtClean="0"/>
              <a:t>ach employee has only one leader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 first pair always contains leader of the highest rank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951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steps 1</a:t>
            </a:r>
            <a:endParaRPr lang="uk-UA" dirty="0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Taking the input data and adding it to a List&lt;T</a:t>
            </a:r>
            <a:r>
              <a:rPr lang="en-US" dirty="0" smtClean="0"/>
              <a:t>&gt;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Declaring two strings and a while loop that is </a:t>
            </a:r>
          </a:p>
          <a:p>
            <a:pPr marL="0" indent="0">
              <a:buNone/>
            </a:pPr>
            <a:r>
              <a:rPr lang="en-US" dirty="0" smtClean="0"/>
              <a:t>used to initialize the pairs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An array, part of the while loop, that separates the input pairs</a:t>
            </a:r>
            <a:endParaRPr lang="uk-UA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43" y="5430169"/>
            <a:ext cx="7241230" cy="5439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94" y="3367864"/>
            <a:ext cx="2533650" cy="15144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2" y="2462989"/>
            <a:ext cx="5324475" cy="90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steps 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method which reverses the original </a:t>
            </a:r>
          </a:p>
          <a:p>
            <a:pPr marL="0" indent="0">
              <a:buNone/>
            </a:pPr>
            <a:r>
              <a:rPr lang="en-US" dirty="0" smtClean="0"/>
              <a:t>positions of the items in the list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Iterating and extracting leader’s names from the reversed</a:t>
            </a:r>
          </a:p>
          <a:p>
            <a:pPr marL="0" indent="0">
              <a:buNone/>
            </a:pPr>
            <a:r>
              <a:rPr lang="en-US" dirty="0"/>
              <a:t>t</a:t>
            </a:r>
            <a:r>
              <a:rPr lang="en-US" dirty="0" smtClean="0"/>
              <a:t>he list and recording them in two collections.</a:t>
            </a:r>
          </a:p>
          <a:p>
            <a:pPr marL="0" indent="0">
              <a:buNone/>
            </a:pPr>
            <a:r>
              <a:rPr lang="en-US" dirty="0" smtClean="0"/>
              <a:t>Overwriting the first and second name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A method that compares and </a:t>
            </a:r>
            <a:r>
              <a:rPr lang="en-US" dirty="0"/>
              <a:t>finds </a:t>
            </a:r>
            <a:r>
              <a:rPr lang="en-US" dirty="0" smtClean="0"/>
              <a:t>identical</a:t>
            </a:r>
          </a:p>
          <a:p>
            <a:pPr marL="0" indent="0">
              <a:buNone/>
            </a:pPr>
            <a:r>
              <a:rPr lang="en-US" dirty="0" smtClean="0"/>
              <a:t>in the two collections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851" y="5614565"/>
            <a:ext cx="4619625" cy="228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58" y="2314104"/>
            <a:ext cx="1657350" cy="1809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58" y="3165141"/>
            <a:ext cx="3333750" cy="207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337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Input / Output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/>
              <a:t>Sample </a:t>
            </a:r>
            <a:r>
              <a:rPr lang="en-US" sz="2000" b="1" dirty="0" smtClean="0"/>
              <a:t>Input       </a:t>
            </a:r>
            <a:r>
              <a:rPr lang="en-US" sz="2000" b="1" dirty="0"/>
              <a:t>Expected Output</a:t>
            </a:r>
          </a:p>
          <a:p>
            <a:pPr marL="0" indent="0">
              <a:buNone/>
            </a:pPr>
            <a:r>
              <a:rPr lang="en-US" sz="1400" dirty="0" smtClean="0"/>
              <a:t>Ivan 		        Dragan</a:t>
            </a: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Dimitur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Nikolay – Simeon</a:t>
            </a:r>
          </a:p>
          <a:p>
            <a:pPr marL="0" indent="0">
              <a:buNone/>
            </a:pPr>
            <a:r>
              <a:rPr lang="en-US" sz="1400" dirty="0"/>
              <a:t>Nikolay – Anton</a:t>
            </a:r>
          </a:p>
          <a:p>
            <a:pPr marL="0" indent="0">
              <a:buNone/>
            </a:pPr>
            <a:r>
              <a:rPr lang="en-US" sz="1400" dirty="0"/>
              <a:t>Anton – Dragan</a:t>
            </a:r>
          </a:p>
          <a:p>
            <a:pPr marL="0" indent="0">
              <a:buNone/>
            </a:pPr>
            <a:r>
              <a:rPr lang="en-US" sz="1400" dirty="0"/>
              <a:t>Dragan – </a:t>
            </a:r>
            <a:r>
              <a:rPr lang="en-US" sz="1400" dirty="0" err="1"/>
              <a:t>Petur</a:t>
            </a:r>
            <a:endParaRPr lang="en-US" sz="1400" dirty="0"/>
          </a:p>
          <a:p>
            <a:pPr marL="0" indent="0">
              <a:buNone/>
            </a:pPr>
            <a:r>
              <a:rPr lang="en-US" sz="1400" dirty="0"/>
              <a:t>Dragan – </a:t>
            </a:r>
            <a:r>
              <a:rPr lang="en-US" sz="1400" dirty="0" err="1"/>
              <a:t>Blagoi</a:t>
            </a: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Petur</a:t>
            </a:r>
            <a:r>
              <a:rPr lang="en-US" sz="1400" dirty="0"/>
              <a:t> – </a:t>
            </a:r>
            <a:r>
              <a:rPr lang="en-US" sz="1400" dirty="0" err="1"/>
              <a:t>Dimitur</a:t>
            </a:r>
            <a:endParaRPr lang="en-US" sz="1400" dirty="0"/>
          </a:p>
          <a:p>
            <a:pPr marL="0" indent="0">
              <a:buNone/>
            </a:pPr>
            <a:r>
              <a:rPr lang="en-US" sz="1400" dirty="0" err="1"/>
              <a:t>Blagoi</a:t>
            </a:r>
            <a:r>
              <a:rPr lang="en-US" sz="1400" dirty="0"/>
              <a:t> – Ivan</a:t>
            </a:r>
          </a:p>
          <a:p>
            <a:pPr marL="0" indent="0">
              <a:buNone/>
            </a:pPr>
            <a:r>
              <a:rPr lang="en-US" sz="1400" dirty="0" smtClean="0"/>
              <a:t>stop</a:t>
            </a:r>
            <a:endParaRPr lang="en-US" sz="1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901" y="2033697"/>
            <a:ext cx="5915025" cy="3181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25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and if you have any questions, please don’t hesitate to ask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837831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171B65"/>
      </a:accent1>
      <a:accent2>
        <a:srgbClr val="00B4D5"/>
      </a:accent2>
      <a:accent3>
        <a:srgbClr val="FFFFFF"/>
      </a:accent3>
      <a:accent4>
        <a:srgbClr val="CBCECE"/>
      </a:accent4>
      <a:accent5>
        <a:srgbClr val="515D65"/>
      </a:accent5>
      <a:accent6>
        <a:srgbClr val="BED62F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Тема Office">
  <a:themeElements>
    <a:clrScheme name="softserve_color">
      <a:dk1>
        <a:srgbClr val="171B65"/>
      </a:dk1>
      <a:lt1>
        <a:srgbClr val="FFFFFF"/>
      </a:lt1>
      <a:dk2>
        <a:srgbClr val="171B65"/>
      </a:dk2>
      <a:lt2>
        <a:srgbClr val="00B4D5"/>
      </a:lt2>
      <a:accent1>
        <a:srgbClr val="BED62F"/>
      </a:accent1>
      <a:accent2>
        <a:srgbClr val="D66522"/>
      </a:accent2>
      <a:accent3>
        <a:srgbClr val="171B65"/>
      </a:accent3>
      <a:accent4>
        <a:srgbClr val="00B4D5"/>
      </a:accent4>
      <a:accent5>
        <a:srgbClr val="515D65"/>
      </a:accent5>
      <a:accent6>
        <a:srgbClr val="CBCECE"/>
      </a:accent6>
      <a:hlink>
        <a:srgbClr val="00B4D5"/>
      </a:hlink>
      <a:folHlink>
        <a:srgbClr val="356A95"/>
      </a:folHlink>
    </a:clrScheme>
    <a:fontScheme name="s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1087</TotalTime>
  <Words>186</Words>
  <Application>Microsoft Office PowerPoint</Application>
  <PresentationFormat>Widescreen</PresentationFormat>
  <Paragraphs>46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Tahoma</vt:lpstr>
      <vt:lpstr>Тема Office</vt:lpstr>
      <vt:lpstr>1_Тема Office</vt:lpstr>
      <vt:lpstr>2_Тема Office</vt:lpstr>
      <vt:lpstr>Leader – Employee Problem</vt:lpstr>
      <vt:lpstr>The Problem</vt:lpstr>
      <vt:lpstr>Logical steps 1</vt:lpstr>
      <vt:lpstr>Logical steps 2</vt:lpstr>
      <vt:lpstr>Input / Output</vt:lpstr>
      <vt:lpstr>Thank you and if you have any questions, please don’t hesitate to 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Nikolay Dimitrov</dc:creator>
  <cp:lastModifiedBy>Nikolay Dimitrov</cp:lastModifiedBy>
  <cp:revision>88</cp:revision>
  <dcterms:created xsi:type="dcterms:W3CDTF">2015-09-10T13:48:25Z</dcterms:created>
  <dcterms:modified xsi:type="dcterms:W3CDTF">2016-02-05T09:10:24Z</dcterms:modified>
</cp:coreProperties>
</file>

<file path=docProps/thumbnail.jpeg>
</file>